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0" r:id="rId1"/>
  </p:sldMasterIdLst>
  <p:notesMasterIdLst>
    <p:notesMasterId r:id="rId14"/>
  </p:notesMasterIdLst>
  <p:handoutMasterIdLst>
    <p:handoutMasterId r:id="rId15"/>
  </p:handoutMasterIdLst>
  <p:sldIdLst>
    <p:sldId id="298" r:id="rId2"/>
    <p:sldId id="303" r:id="rId3"/>
    <p:sldId id="304" r:id="rId4"/>
    <p:sldId id="305" r:id="rId5"/>
    <p:sldId id="306" r:id="rId6"/>
    <p:sldId id="307" r:id="rId7"/>
    <p:sldId id="308" r:id="rId8"/>
    <p:sldId id="318" r:id="rId9"/>
    <p:sldId id="319" r:id="rId10"/>
    <p:sldId id="320" r:id="rId11"/>
    <p:sldId id="321" r:id="rId12"/>
    <p:sldId id="31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44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96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1E5FF1B3-8F25-8E58-4BFA-0EB8A6E5E8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0A23DBB-8436-AA6A-5BB3-596A54770A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8B23-8598-8048-98D2-77B1E720DCD8}" type="datetimeFigureOut">
              <a:rPr lang="tr-TR" smtClean="0"/>
              <a:t>29.12.2025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5049CFA-2B2C-3239-B265-3C8BFD1E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8243CB8-F62E-1476-EB99-46B88B7CE1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F8DEA-B0DB-2F48-BAFC-F02721F170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31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C551-22FF-4CB8-B8F2-5188D8B377D2}" type="datetimeFigureOut">
              <a:rPr lang="tr-TR" smtClean="0"/>
              <a:t>29.12.2025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A691B-61CC-4BE4-AE7E-A966C5B1D84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991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1pPr>
    <a:lvl2pPr marL="305044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2pPr>
    <a:lvl3pPr marL="610088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3pPr>
    <a:lvl4pPr marL="915132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4pPr>
    <a:lvl5pPr marL="1220175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5pPr>
    <a:lvl6pPr marL="1525219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6pPr>
    <a:lvl7pPr marL="1830263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7pPr>
    <a:lvl8pPr marL="2135307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8pPr>
    <a:lvl9pPr marL="2440351" algn="l" defTabSz="610088" rtl="0" eaLnBrk="1" latinLnBrk="0" hangingPunct="1">
      <a:defRPr sz="8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4A47F-A299-DF43-A839-C104F09B14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7238" y="781312"/>
            <a:ext cx="2037523" cy="11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rbest Form: Şekil 12">
            <a:extLst>
              <a:ext uri="{FF2B5EF4-FFF2-40B4-BE49-F238E27FC236}">
                <a16:creationId xmlns:a16="http://schemas.microsoft.com/office/drawing/2014/main" id="{248D3615-3F51-DDA0-300A-8B54E9526CEC}"/>
              </a:ext>
            </a:extLst>
          </p:cNvPr>
          <p:cNvSpPr/>
          <p:nvPr userDrawn="1"/>
        </p:nvSpPr>
        <p:spPr>
          <a:xfrm>
            <a:off x="7474621" y="474917"/>
            <a:ext cx="4926227" cy="511047"/>
          </a:xfrm>
          <a:custGeom>
            <a:avLst/>
            <a:gdLst>
              <a:gd name="connsiteX0" fmla="*/ 137921 w 4038600"/>
              <a:gd name="connsiteY0" fmla="*/ 0 h 511047"/>
              <a:gd name="connsiteX1" fmla="*/ 4038600 w 4038600"/>
              <a:gd name="connsiteY1" fmla="*/ 0 h 511047"/>
              <a:gd name="connsiteX2" fmla="*/ 4038600 w 4038600"/>
              <a:gd name="connsiteY2" fmla="*/ 511047 h 511047"/>
              <a:gd name="connsiteX3" fmla="*/ 137921 w 4038600"/>
              <a:gd name="connsiteY3" fmla="*/ 511047 h 511047"/>
              <a:gd name="connsiteX4" fmla="*/ 0 w 4038600"/>
              <a:gd name="connsiteY4" fmla="*/ 255524 h 511047"/>
              <a:gd name="connsiteX5" fmla="*/ 137921 w 4038600"/>
              <a:gd name="connsiteY5" fmla="*/ 0 h 5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511047">
                <a:moveTo>
                  <a:pt x="137921" y="0"/>
                </a:moveTo>
                <a:lnTo>
                  <a:pt x="4038600" y="0"/>
                </a:lnTo>
                <a:lnTo>
                  <a:pt x="4038600" y="511047"/>
                </a:lnTo>
                <a:lnTo>
                  <a:pt x="137921" y="511047"/>
                </a:lnTo>
                <a:lnTo>
                  <a:pt x="0" y="255524"/>
                </a:lnTo>
                <a:lnTo>
                  <a:pt x="137921" y="0"/>
                </a:lnTo>
                <a:close/>
              </a:path>
            </a:pathLst>
          </a:custGeom>
          <a:solidFill>
            <a:srgbClr val="01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E1486-EEE5-8693-C1E0-ACEC5AFA3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37" y="337905"/>
            <a:ext cx="1396449" cy="7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35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rbest Form: Şekil 12">
            <a:extLst>
              <a:ext uri="{FF2B5EF4-FFF2-40B4-BE49-F238E27FC236}">
                <a16:creationId xmlns:a16="http://schemas.microsoft.com/office/drawing/2014/main" id="{DBF10744-F389-0340-3BC7-35F3D211563F}"/>
              </a:ext>
            </a:extLst>
          </p:cNvPr>
          <p:cNvSpPr/>
          <p:nvPr userDrawn="1"/>
        </p:nvSpPr>
        <p:spPr>
          <a:xfrm>
            <a:off x="7474621" y="474917"/>
            <a:ext cx="4926227" cy="511047"/>
          </a:xfrm>
          <a:custGeom>
            <a:avLst/>
            <a:gdLst>
              <a:gd name="connsiteX0" fmla="*/ 137921 w 4038600"/>
              <a:gd name="connsiteY0" fmla="*/ 0 h 511047"/>
              <a:gd name="connsiteX1" fmla="*/ 4038600 w 4038600"/>
              <a:gd name="connsiteY1" fmla="*/ 0 h 511047"/>
              <a:gd name="connsiteX2" fmla="*/ 4038600 w 4038600"/>
              <a:gd name="connsiteY2" fmla="*/ 511047 h 511047"/>
              <a:gd name="connsiteX3" fmla="*/ 137921 w 4038600"/>
              <a:gd name="connsiteY3" fmla="*/ 511047 h 511047"/>
              <a:gd name="connsiteX4" fmla="*/ 0 w 4038600"/>
              <a:gd name="connsiteY4" fmla="*/ 255524 h 511047"/>
              <a:gd name="connsiteX5" fmla="*/ 137921 w 4038600"/>
              <a:gd name="connsiteY5" fmla="*/ 0 h 5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511047">
                <a:moveTo>
                  <a:pt x="137921" y="0"/>
                </a:moveTo>
                <a:lnTo>
                  <a:pt x="4038600" y="0"/>
                </a:lnTo>
                <a:lnTo>
                  <a:pt x="4038600" y="511047"/>
                </a:lnTo>
                <a:lnTo>
                  <a:pt x="137921" y="511047"/>
                </a:lnTo>
                <a:lnTo>
                  <a:pt x="0" y="255524"/>
                </a:lnTo>
                <a:lnTo>
                  <a:pt x="137921" y="0"/>
                </a:lnTo>
                <a:close/>
              </a:path>
            </a:pathLst>
          </a:custGeom>
          <a:solidFill>
            <a:srgbClr val="01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B8AE1-698D-7C6C-031B-6C777DA6AB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37" y="337905"/>
            <a:ext cx="1396449" cy="7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5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rbest Form: Şekil 12">
            <a:extLst>
              <a:ext uri="{FF2B5EF4-FFF2-40B4-BE49-F238E27FC236}">
                <a16:creationId xmlns:a16="http://schemas.microsoft.com/office/drawing/2014/main" id="{A430380A-12CA-A86A-A583-C2449C2B4493}"/>
              </a:ext>
            </a:extLst>
          </p:cNvPr>
          <p:cNvSpPr/>
          <p:nvPr userDrawn="1"/>
        </p:nvSpPr>
        <p:spPr>
          <a:xfrm>
            <a:off x="7474621" y="474917"/>
            <a:ext cx="4926227" cy="511047"/>
          </a:xfrm>
          <a:custGeom>
            <a:avLst/>
            <a:gdLst>
              <a:gd name="connsiteX0" fmla="*/ 137921 w 4038600"/>
              <a:gd name="connsiteY0" fmla="*/ 0 h 511047"/>
              <a:gd name="connsiteX1" fmla="*/ 4038600 w 4038600"/>
              <a:gd name="connsiteY1" fmla="*/ 0 h 511047"/>
              <a:gd name="connsiteX2" fmla="*/ 4038600 w 4038600"/>
              <a:gd name="connsiteY2" fmla="*/ 511047 h 511047"/>
              <a:gd name="connsiteX3" fmla="*/ 137921 w 4038600"/>
              <a:gd name="connsiteY3" fmla="*/ 511047 h 511047"/>
              <a:gd name="connsiteX4" fmla="*/ 0 w 4038600"/>
              <a:gd name="connsiteY4" fmla="*/ 255524 h 511047"/>
              <a:gd name="connsiteX5" fmla="*/ 137921 w 4038600"/>
              <a:gd name="connsiteY5" fmla="*/ 0 h 5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511047">
                <a:moveTo>
                  <a:pt x="137921" y="0"/>
                </a:moveTo>
                <a:lnTo>
                  <a:pt x="4038600" y="0"/>
                </a:lnTo>
                <a:lnTo>
                  <a:pt x="4038600" y="511047"/>
                </a:lnTo>
                <a:lnTo>
                  <a:pt x="137921" y="511047"/>
                </a:lnTo>
                <a:lnTo>
                  <a:pt x="0" y="255524"/>
                </a:lnTo>
                <a:lnTo>
                  <a:pt x="137921" y="0"/>
                </a:lnTo>
                <a:close/>
              </a:path>
            </a:pathLst>
          </a:custGeom>
          <a:solidFill>
            <a:srgbClr val="01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22C0E-BE2C-B3FC-347F-19994F0A4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37" y="337905"/>
            <a:ext cx="1396449" cy="7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rbest Form: Şekil 12">
            <a:extLst>
              <a:ext uri="{FF2B5EF4-FFF2-40B4-BE49-F238E27FC236}">
                <a16:creationId xmlns:a16="http://schemas.microsoft.com/office/drawing/2014/main" id="{57AE21E1-8BBC-B9D8-9C55-81A29697894B}"/>
              </a:ext>
            </a:extLst>
          </p:cNvPr>
          <p:cNvSpPr/>
          <p:nvPr userDrawn="1"/>
        </p:nvSpPr>
        <p:spPr>
          <a:xfrm>
            <a:off x="7474621" y="474917"/>
            <a:ext cx="4926227" cy="511047"/>
          </a:xfrm>
          <a:custGeom>
            <a:avLst/>
            <a:gdLst>
              <a:gd name="connsiteX0" fmla="*/ 137921 w 4038600"/>
              <a:gd name="connsiteY0" fmla="*/ 0 h 511047"/>
              <a:gd name="connsiteX1" fmla="*/ 4038600 w 4038600"/>
              <a:gd name="connsiteY1" fmla="*/ 0 h 511047"/>
              <a:gd name="connsiteX2" fmla="*/ 4038600 w 4038600"/>
              <a:gd name="connsiteY2" fmla="*/ 511047 h 511047"/>
              <a:gd name="connsiteX3" fmla="*/ 137921 w 4038600"/>
              <a:gd name="connsiteY3" fmla="*/ 511047 h 511047"/>
              <a:gd name="connsiteX4" fmla="*/ 0 w 4038600"/>
              <a:gd name="connsiteY4" fmla="*/ 255524 h 511047"/>
              <a:gd name="connsiteX5" fmla="*/ 137921 w 4038600"/>
              <a:gd name="connsiteY5" fmla="*/ 0 h 5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511047">
                <a:moveTo>
                  <a:pt x="137921" y="0"/>
                </a:moveTo>
                <a:lnTo>
                  <a:pt x="4038600" y="0"/>
                </a:lnTo>
                <a:lnTo>
                  <a:pt x="4038600" y="511047"/>
                </a:lnTo>
                <a:lnTo>
                  <a:pt x="137921" y="511047"/>
                </a:lnTo>
                <a:lnTo>
                  <a:pt x="0" y="255524"/>
                </a:lnTo>
                <a:lnTo>
                  <a:pt x="137921" y="0"/>
                </a:lnTo>
                <a:close/>
              </a:path>
            </a:pathLst>
          </a:custGeom>
          <a:solidFill>
            <a:srgbClr val="01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0E3A3-59A2-9E31-012C-BE3BC5BE0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37" y="337905"/>
            <a:ext cx="1396449" cy="7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rbest Form: Şekil 12">
            <a:extLst>
              <a:ext uri="{FF2B5EF4-FFF2-40B4-BE49-F238E27FC236}">
                <a16:creationId xmlns:a16="http://schemas.microsoft.com/office/drawing/2014/main" id="{6B48B561-3DCA-064F-76D5-189BBDB9E0AD}"/>
              </a:ext>
            </a:extLst>
          </p:cNvPr>
          <p:cNvSpPr/>
          <p:nvPr userDrawn="1"/>
        </p:nvSpPr>
        <p:spPr>
          <a:xfrm>
            <a:off x="7474621" y="474917"/>
            <a:ext cx="4926227" cy="511047"/>
          </a:xfrm>
          <a:custGeom>
            <a:avLst/>
            <a:gdLst>
              <a:gd name="connsiteX0" fmla="*/ 137921 w 4038600"/>
              <a:gd name="connsiteY0" fmla="*/ 0 h 511047"/>
              <a:gd name="connsiteX1" fmla="*/ 4038600 w 4038600"/>
              <a:gd name="connsiteY1" fmla="*/ 0 h 511047"/>
              <a:gd name="connsiteX2" fmla="*/ 4038600 w 4038600"/>
              <a:gd name="connsiteY2" fmla="*/ 511047 h 511047"/>
              <a:gd name="connsiteX3" fmla="*/ 137921 w 4038600"/>
              <a:gd name="connsiteY3" fmla="*/ 511047 h 511047"/>
              <a:gd name="connsiteX4" fmla="*/ 0 w 4038600"/>
              <a:gd name="connsiteY4" fmla="*/ 255524 h 511047"/>
              <a:gd name="connsiteX5" fmla="*/ 137921 w 4038600"/>
              <a:gd name="connsiteY5" fmla="*/ 0 h 5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511047">
                <a:moveTo>
                  <a:pt x="137921" y="0"/>
                </a:moveTo>
                <a:lnTo>
                  <a:pt x="4038600" y="0"/>
                </a:lnTo>
                <a:lnTo>
                  <a:pt x="4038600" y="511047"/>
                </a:lnTo>
                <a:lnTo>
                  <a:pt x="137921" y="511047"/>
                </a:lnTo>
                <a:lnTo>
                  <a:pt x="0" y="255524"/>
                </a:lnTo>
                <a:lnTo>
                  <a:pt x="137921" y="0"/>
                </a:lnTo>
                <a:close/>
              </a:path>
            </a:pathLst>
          </a:custGeom>
          <a:solidFill>
            <a:srgbClr val="01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90A2D-C58B-F9FA-DB75-7B853F290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37" y="337905"/>
            <a:ext cx="1396449" cy="7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5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629AEA6-C2F2-0760-B9C4-CFE242806B35}"/>
              </a:ext>
            </a:extLst>
          </p:cNvPr>
          <p:cNvSpPr txBox="1"/>
          <p:nvPr userDrawn="1"/>
        </p:nvSpPr>
        <p:spPr>
          <a:xfrm>
            <a:off x="4806439" y="6313223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i="0" dirty="0">
                <a:solidFill>
                  <a:srgbClr val="002755"/>
                </a:solidFill>
                <a:latin typeface="Helvetica" pitchFamily="2" charset="0"/>
              </a:rPr>
              <a:t>Sunumu Hazırlayan</a:t>
            </a:r>
            <a:endParaRPr lang="tr-TR" sz="1200" b="0" i="0" dirty="0">
              <a:solidFill>
                <a:srgbClr val="002755"/>
              </a:solidFill>
              <a:latin typeface="Helvetica Light" panose="020B040302020202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FDDA638-4233-C2CB-ED58-408C37035315}"/>
              </a:ext>
            </a:extLst>
          </p:cNvPr>
          <p:cNvSpPr txBox="1"/>
          <p:nvPr userDrawn="1"/>
        </p:nvSpPr>
        <p:spPr>
          <a:xfrm>
            <a:off x="5150472" y="4700383"/>
            <a:ext cx="18910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2400" b="1" dirty="0">
                <a:solidFill>
                  <a:srgbClr val="012855"/>
                </a:solidFill>
                <a:latin typeface="Helvetica" pitchFamily="2" charset="0"/>
              </a:rPr>
              <a:t>Teşekkürler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B56F4-AD76-6F23-90D0-2E430401A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7238" y="781312"/>
            <a:ext cx="2037523" cy="11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3335444E-53CF-0493-F065-253DE939741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4" y="1"/>
            <a:ext cx="12191206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7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4" r:id="rId2"/>
    <p:sldLayoutId id="2147484151" r:id="rId3"/>
    <p:sldLayoutId id="2147484146" r:id="rId4"/>
    <p:sldLayoutId id="2147484147" r:id="rId5"/>
    <p:sldLayoutId id="2147484148" r:id="rId6"/>
    <p:sldLayoutId id="214748414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3EF0E96-9262-B578-FD5E-849D180DD9E7}"/>
              </a:ext>
            </a:extLst>
          </p:cNvPr>
          <p:cNvSpPr txBox="1"/>
          <p:nvPr/>
        </p:nvSpPr>
        <p:spPr>
          <a:xfrm>
            <a:off x="1202574" y="2214407"/>
            <a:ext cx="9786847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MS-QDR: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Mikroservis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Kod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Tabanları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için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Açıklanabilir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Sınıf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Düzeyinde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Kalite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Kararı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ve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Yeniden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Yapılandırma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Modeli</a:t>
            </a:r>
            <a:endParaRPr lang="en-US" sz="4400" b="1" dirty="0">
              <a:solidFill>
                <a:srgbClr val="012855"/>
              </a:solidFill>
              <a:latin typeface="Helvetica" pitchFamily="2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E6A8A9F-8EE3-0A8E-A6D4-55A941C78445}"/>
              </a:ext>
            </a:extLst>
          </p:cNvPr>
          <p:cNvSpPr txBox="1"/>
          <p:nvPr/>
        </p:nvSpPr>
        <p:spPr>
          <a:xfrm>
            <a:off x="4017016" y="5524746"/>
            <a:ext cx="41579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2000" dirty="0">
                <a:solidFill>
                  <a:srgbClr val="012855"/>
                </a:solidFill>
                <a:latin typeface="Helvetica Light" panose="020B0403020202020204" pitchFamily="34" charset="0"/>
              </a:rPr>
              <a:t>31.12.2025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6CC2FF8-8855-09C8-DA57-95A1C90806F5}"/>
              </a:ext>
            </a:extLst>
          </p:cNvPr>
          <p:cNvSpPr txBox="1"/>
          <p:nvPr/>
        </p:nvSpPr>
        <p:spPr>
          <a:xfrm>
            <a:off x="4229633" y="6043557"/>
            <a:ext cx="37327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20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</p:spTree>
    <p:extLst>
      <p:ext uri="{BB962C8B-B14F-4D97-AF65-F5344CB8AC3E}">
        <p14:creationId xmlns:p14="http://schemas.microsoft.com/office/powerpoint/2010/main" val="134345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128224-B0E8-4021-A8A1-B2089AD3E352}"/>
              </a:ext>
            </a:extLst>
          </p:cNvPr>
          <p:cNvSpPr txBox="1"/>
          <p:nvPr/>
        </p:nvSpPr>
        <p:spPr>
          <a:xfrm>
            <a:off x="7754587" y="456895"/>
            <a:ext cx="454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Sonuçlar</a:t>
            </a:r>
          </a:p>
          <a:p>
            <a:endParaRPr lang="tr-TR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2178EC2-32C8-46D9-9D3F-7D57C3A6E46F}"/>
              </a:ext>
            </a:extLst>
          </p:cNvPr>
          <p:cNvSpPr txBox="1"/>
          <p:nvPr/>
        </p:nvSpPr>
        <p:spPr>
          <a:xfrm>
            <a:off x="827203" y="1457195"/>
            <a:ext cx="559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b="1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BF703845-E0B3-4117-A33D-2FD44515BA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2792" y="1508760"/>
            <a:ext cx="2964808" cy="192024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66CE0A7B-4561-4729-B370-311FFBAA9D0C}"/>
              </a:ext>
            </a:extLst>
          </p:cNvPr>
          <p:cNvSpPr txBox="1"/>
          <p:nvPr/>
        </p:nvSpPr>
        <p:spPr>
          <a:xfrm>
            <a:off x="827203" y="3290500"/>
            <a:ext cx="3329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Figür-5: 279 Sınıfın Karar </a:t>
            </a:r>
            <a:r>
              <a:rPr lang="tr-TR" sz="105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Dağılmları</a:t>
            </a:r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(OK=139, WATCH=74, REFACTOR=66)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92FEBC1-C26F-4E37-9EA3-DEA90ECD42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25881" y="1641861"/>
            <a:ext cx="3428706" cy="1648639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48894520-BEC0-4DA1-BBFE-21D1BDFC09F6}"/>
              </a:ext>
            </a:extLst>
          </p:cNvPr>
          <p:cNvSpPr txBox="1"/>
          <p:nvPr/>
        </p:nvSpPr>
        <p:spPr>
          <a:xfrm>
            <a:off x="4431091" y="3240868"/>
            <a:ext cx="3329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Figür-6: Servis Bazında Yeniden Düzenleme Yoğunluğu (</a:t>
            </a:r>
            <a:r>
              <a:rPr lang="tr-TR" sz="105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REFACTOR_Count</a:t>
            </a:r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</a:t>
            </a:r>
            <a:r>
              <a:rPr lang="tr-TR" sz="105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TotalClasses</a:t>
            </a:r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26524205-A1F0-4E17-988E-DB7D455D5B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3163" y="1636001"/>
            <a:ext cx="3001634" cy="179299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5C7109D2-DA13-4E3D-88BF-55D83A3A52A3}"/>
              </a:ext>
            </a:extLst>
          </p:cNvPr>
          <p:cNvSpPr txBox="1"/>
          <p:nvPr/>
        </p:nvSpPr>
        <p:spPr>
          <a:xfrm>
            <a:off x="8363163" y="3417216"/>
            <a:ext cx="3329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Figür-7: Tüm sınıflarda baskın risk kanalı (Birincil Sebep) dağılımı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5B9C4F4-A51D-40BC-9ACC-239728A497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5016" y="3848103"/>
            <a:ext cx="3093822" cy="1920240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7C2A3DD5-80D1-43EE-8268-DC08357AB8D1}"/>
              </a:ext>
            </a:extLst>
          </p:cNvPr>
          <p:cNvSpPr txBox="1"/>
          <p:nvPr/>
        </p:nvSpPr>
        <p:spPr>
          <a:xfrm>
            <a:off x="735016" y="5753341"/>
            <a:ext cx="33298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Figür-8: Sınıf Kalite Puanı (CQS) dağılımı. CQS değerleri 10,3 ile 58,9 arasında değişmektedir (ortalama 45,6)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374D81F-FFDC-45D1-880F-8E48C2C34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091" y="3848103"/>
            <a:ext cx="4046060" cy="2222364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4D3DF114-2ECE-41D6-9A48-54BDC2D7550C}"/>
              </a:ext>
            </a:extLst>
          </p:cNvPr>
          <p:cNvSpPr txBox="1"/>
          <p:nvPr/>
        </p:nvSpPr>
        <p:spPr>
          <a:xfrm>
            <a:off x="4325881" y="6050989"/>
            <a:ext cx="4478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Tablo-2: Yeniden Düzenleme Adayları (en düşük </a:t>
            </a:r>
            <a:r>
              <a:rPr lang="tr-TR" sz="105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CQS’ten</a:t>
            </a:r>
            <a:r>
              <a:rPr lang="tr-TR" sz="105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yükseğe)</a:t>
            </a:r>
          </a:p>
        </p:txBody>
      </p:sp>
    </p:spTree>
    <p:extLst>
      <p:ext uri="{BB962C8B-B14F-4D97-AF65-F5344CB8AC3E}">
        <p14:creationId xmlns:p14="http://schemas.microsoft.com/office/powerpoint/2010/main" val="28100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128224-B0E8-4021-A8A1-B2089AD3E352}"/>
              </a:ext>
            </a:extLst>
          </p:cNvPr>
          <p:cNvSpPr txBox="1"/>
          <p:nvPr/>
        </p:nvSpPr>
        <p:spPr>
          <a:xfrm>
            <a:off x="7754587" y="456895"/>
            <a:ext cx="454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Demo</a:t>
            </a:r>
          </a:p>
          <a:p>
            <a:endParaRPr lang="tr-TR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demo_muted">
            <a:hlinkClick r:id="" action="ppaction://media"/>
            <a:extLst>
              <a:ext uri="{FF2B5EF4-FFF2-40B4-BE49-F238E27FC236}">
                <a16:creationId xmlns:a16="http://schemas.microsoft.com/office/drawing/2014/main" id="{A3F9E140-EB6F-4FE0-8DF1-58FCDF5A4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176" y="1050803"/>
            <a:ext cx="9511647" cy="5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3EF0E96-9262-B578-FD5E-849D180DD9E7}"/>
              </a:ext>
            </a:extLst>
          </p:cNvPr>
          <p:cNvSpPr txBox="1"/>
          <p:nvPr/>
        </p:nvSpPr>
        <p:spPr>
          <a:xfrm>
            <a:off x="1176182" y="2171044"/>
            <a:ext cx="9747881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MS-QDR: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Mikroservis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Kod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Tabanları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için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Açıklanabilir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Sınıf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Düzeyinde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Kalite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Kararı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ve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Yeniden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Yapılandırma</a:t>
            </a:r>
            <a:r>
              <a:rPr lang="en-US" sz="4400" b="1" dirty="0">
                <a:solidFill>
                  <a:srgbClr val="012855"/>
                </a:solidFill>
                <a:latin typeface="Helvetica" pitchFamily="2" charset="0"/>
              </a:rPr>
              <a:t> </a:t>
            </a:r>
            <a:r>
              <a:rPr lang="en-US" sz="4400" b="1" dirty="0" err="1">
                <a:solidFill>
                  <a:srgbClr val="012855"/>
                </a:solidFill>
                <a:latin typeface="Helvetica" pitchFamily="2" charset="0"/>
              </a:rPr>
              <a:t>Modeli</a:t>
            </a:r>
            <a:endParaRPr lang="en-US" sz="4400" b="1" dirty="0">
              <a:solidFill>
                <a:srgbClr val="012855"/>
              </a:solidFill>
              <a:latin typeface="Helvetica" pitchFamily="2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E6A8A9F-8EE3-0A8E-A6D4-55A941C78445}"/>
              </a:ext>
            </a:extLst>
          </p:cNvPr>
          <p:cNvSpPr txBox="1"/>
          <p:nvPr/>
        </p:nvSpPr>
        <p:spPr>
          <a:xfrm>
            <a:off x="4017016" y="5976447"/>
            <a:ext cx="41579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2000" dirty="0">
                <a:solidFill>
                  <a:srgbClr val="012855"/>
                </a:solidFill>
                <a:latin typeface="Helvetica Light" panose="020B0403020202020204" pitchFamily="34" charset="0"/>
              </a:rPr>
              <a:t>31.12.2025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6CC2FF8-8855-09C8-DA57-95A1C90806F5}"/>
              </a:ext>
            </a:extLst>
          </p:cNvPr>
          <p:cNvSpPr txBox="1"/>
          <p:nvPr/>
        </p:nvSpPr>
        <p:spPr>
          <a:xfrm>
            <a:off x="4229631" y="6422724"/>
            <a:ext cx="3732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16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5D4FAF5-015E-4913-A69D-E09486A7BD81}"/>
              </a:ext>
            </a:extLst>
          </p:cNvPr>
          <p:cNvSpPr txBox="1"/>
          <p:nvPr/>
        </p:nvSpPr>
        <p:spPr>
          <a:xfrm>
            <a:off x="3518365" y="5325343"/>
            <a:ext cx="5155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rgbClr val="012855"/>
                </a:solidFill>
                <a:latin typeface="Helvetica" pitchFamily="2" charset="0"/>
              </a:rPr>
              <a:t> Teşekkürler, Soru Cevap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77236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522129-3A3B-9752-BF80-D5855E942B89}"/>
              </a:ext>
            </a:extLst>
          </p:cNvPr>
          <p:cNvSpPr txBox="1"/>
          <p:nvPr/>
        </p:nvSpPr>
        <p:spPr>
          <a:xfrm>
            <a:off x="7867521" y="462744"/>
            <a:ext cx="2696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Problem Tanımı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703CCB2-0E35-8991-9D71-89519EFF94A8}"/>
              </a:ext>
            </a:extLst>
          </p:cNvPr>
          <p:cNvSpPr txBox="1"/>
          <p:nvPr/>
        </p:nvSpPr>
        <p:spPr>
          <a:xfrm>
            <a:off x="703830" y="2121106"/>
            <a:ext cx="820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Microservice 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istemlerde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t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asarım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k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alitesi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p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roblemi</a:t>
            </a:r>
            <a:endParaRPr lang="en-US" dirty="0">
              <a:solidFill>
                <a:srgbClr val="022756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Artan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servis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sayısı</a:t>
            </a:r>
            <a:endParaRPr lang="en-US" dirty="0">
              <a:solidFill>
                <a:srgbClr val="022756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Gizlenen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tasarım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problemleri</a:t>
            </a:r>
            <a:endParaRPr lang="en-US" dirty="0">
              <a:solidFill>
                <a:srgbClr val="022756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Service-level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metriklerin</a:t>
            </a:r>
            <a:r>
              <a:rPr lang="en-US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22756"/>
                </a:solidFill>
                <a:latin typeface="Helvetica" pitchFamily="2" charset="0"/>
              </a:rPr>
              <a:t>yetersizliği</a:t>
            </a:r>
            <a:endParaRPr lang="tr-TR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MS-QDR: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Microservice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Quality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Decision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&amp;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Refactor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Model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Sınıf düzeyinde yeniden düzenleme (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refactor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)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    için karar destek sistemi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011C7-C14B-4C77-A304-77D2E9E1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80" y="2832680"/>
            <a:ext cx="4396033" cy="328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ACC73DB-E42F-4ED6-A1DC-4E75CE4C377A}"/>
              </a:ext>
            </a:extLst>
          </p:cNvPr>
          <p:cNvSpPr txBox="1"/>
          <p:nvPr/>
        </p:nvSpPr>
        <p:spPr>
          <a:xfrm>
            <a:off x="8492386" y="6118257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Figür-1: </a:t>
            </a:r>
            <a:r>
              <a:rPr lang="tr-TR" sz="120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Mikroservis</a:t>
            </a:r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Mimarisi</a:t>
            </a:r>
          </a:p>
        </p:txBody>
      </p:sp>
    </p:spTree>
    <p:extLst>
      <p:ext uri="{BB962C8B-B14F-4D97-AF65-F5344CB8AC3E}">
        <p14:creationId xmlns:p14="http://schemas.microsoft.com/office/powerpoint/2010/main" val="262349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522129-3A3B-9752-BF80-D5855E942B89}"/>
              </a:ext>
            </a:extLst>
          </p:cNvPr>
          <p:cNvSpPr txBox="1"/>
          <p:nvPr/>
        </p:nvSpPr>
        <p:spPr>
          <a:xfrm>
            <a:off x="7867521" y="462744"/>
            <a:ext cx="3171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Çalışmanın Amacı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505275"/>
            <a:ext cx="257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  <a:p>
            <a:pPr algn="ctr"/>
            <a:endParaRPr lang="tr-TR" sz="1200" b="1" dirty="0">
              <a:solidFill>
                <a:srgbClr val="012855"/>
              </a:solidFill>
              <a:latin typeface="Helvetica" pitchFamily="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703CCB2-0E35-8991-9D71-89519EFF94A8}"/>
              </a:ext>
            </a:extLst>
          </p:cNvPr>
          <p:cNvSpPr txBox="1"/>
          <p:nvPr/>
        </p:nvSpPr>
        <p:spPr>
          <a:xfrm>
            <a:off x="768096" y="2048254"/>
            <a:ext cx="820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Sınıf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seviyesinde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kalite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analizi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Mikroservis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tasarım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kalitesi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Çoklu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metrik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tabanlı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risk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değerlendirme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Açıklanabilir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kalite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kararları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Refactoring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önceliklendirme</a:t>
            </a:r>
            <a:endParaRPr lang="tr-TR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Erken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kalite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riski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tespiti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Mikroservis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bağlamında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raporlama</a:t>
            </a:r>
            <a:endParaRPr lang="tr-TR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21D0C4B-186F-4EF5-85C0-6AF65372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61" y="3134661"/>
            <a:ext cx="3888997" cy="2708572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6B3840E2-4C42-4C73-927F-2EE02CDD31E8}"/>
              </a:ext>
            </a:extLst>
          </p:cNvPr>
          <p:cNvSpPr txBox="1"/>
          <p:nvPr/>
        </p:nvSpPr>
        <p:spPr>
          <a:xfrm>
            <a:off x="7836284" y="5897254"/>
            <a:ext cx="2987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Figür-2: Yazılım Tasarım Kalitesi Adımları</a:t>
            </a:r>
          </a:p>
        </p:txBody>
      </p:sp>
    </p:spTree>
    <p:extLst>
      <p:ext uri="{BB962C8B-B14F-4D97-AF65-F5344CB8AC3E}">
        <p14:creationId xmlns:p14="http://schemas.microsoft.com/office/powerpoint/2010/main" val="66591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522129-3A3B-9752-BF80-D5855E942B89}"/>
              </a:ext>
            </a:extLst>
          </p:cNvPr>
          <p:cNvSpPr txBox="1"/>
          <p:nvPr/>
        </p:nvSpPr>
        <p:spPr>
          <a:xfrm>
            <a:off x="7744973" y="485765"/>
            <a:ext cx="453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Önerilen Yöntem: MS-QDR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9" y="6528664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8D91FB7-635C-4A4F-84D4-EE26383ABB86}"/>
              </a:ext>
            </a:extLst>
          </p:cNvPr>
          <p:cNvSpPr txBox="1"/>
          <p:nvPr/>
        </p:nvSpPr>
        <p:spPr>
          <a:xfrm>
            <a:off x="617267" y="1674674"/>
            <a:ext cx="8205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sz="1800" b="1" dirty="0">
                <a:solidFill>
                  <a:srgbClr val="022756"/>
                </a:solidFill>
                <a:latin typeface="Helvetica" pitchFamily="2" charset="0"/>
              </a:rPr>
              <a:t>Girdiler ve Analiz Kapsamı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.NET </a:t>
            </a:r>
            <a:r>
              <a:rPr lang="tr-TR" sz="1800" b="0" dirty="0" err="1">
                <a:solidFill>
                  <a:srgbClr val="022756"/>
                </a:solidFill>
                <a:latin typeface="Helvetica" pitchFamily="2" charset="0"/>
              </a:rPr>
              <a:t>mikroservis</a:t>
            </a: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 çözümü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 err="1">
                <a:solidFill>
                  <a:srgbClr val="022756"/>
                </a:solidFill>
                <a:latin typeface="Helvetica" pitchFamily="2" charset="0"/>
              </a:rPr>
              <a:t>Backend</a:t>
            </a: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 servisler (API, </a:t>
            </a:r>
            <a:r>
              <a:rPr lang="tr-TR" sz="1800" b="0" dirty="0" err="1">
                <a:solidFill>
                  <a:srgbClr val="022756"/>
                </a:solidFill>
                <a:latin typeface="Helvetica" pitchFamily="2" charset="0"/>
              </a:rPr>
              <a:t>business</a:t>
            </a: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 servisler)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Statik kaynak kod analizi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Analiz birimi: sınıf (</a:t>
            </a:r>
            <a:r>
              <a:rPr lang="tr-TR" sz="1800" b="0" dirty="0" err="1">
                <a:solidFill>
                  <a:srgbClr val="022756"/>
                </a:solidFill>
                <a:latin typeface="Helvetica" pitchFamily="2" charset="0"/>
              </a:rPr>
              <a:t>class-level</a:t>
            </a: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Servis bağlamı: raporlama amaçlı korunur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AA5C14E-2E2F-4063-A116-89D372617EB4}"/>
              </a:ext>
            </a:extLst>
          </p:cNvPr>
          <p:cNvSpPr txBox="1"/>
          <p:nvPr/>
        </p:nvSpPr>
        <p:spPr>
          <a:xfrm>
            <a:off x="617267" y="3797276"/>
            <a:ext cx="8205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sz="1800" b="1" dirty="0">
                <a:solidFill>
                  <a:srgbClr val="022756"/>
                </a:solidFill>
                <a:latin typeface="Helvetica" pitchFamily="2" charset="0"/>
              </a:rPr>
              <a:t>Girdi Metrikleri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Boyut: LOC, NOM, NOF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Karmaşıklık: WMC,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Cyclomatic</a:t>
            </a:r>
            <a:endParaRPr lang="tr-TR" sz="180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Bağımlılık: CBO, RFC,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FanIn</a:t>
            </a: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FanOut</a:t>
            </a: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Instability</a:t>
            </a:r>
            <a:endParaRPr lang="tr-TR" sz="1800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Mimari: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Layer</a:t>
            </a: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Violations</a:t>
            </a: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Cycle</a:t>
            </a:r>
            <a:r>
              <a:rPr lang="tr-TR" sz="180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sz="1800" dirty="0" err="1">
                <a:solidFill>
                  <a:srgbClr val="022756"/>
                </a:solidFill>
                <a:latin typeface="Helvetica" pitchFamily="2" charset="0"/>
              </a:rPr>
              <a:t>Involvement</a:t>
            </a:r>
            <a:endParaRPr lang="tr-TR" sz="180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4D07E5F-3C39-43E4-A7AA-0D08E56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50" y="2045310"/>
            <a:ext cx="4715783" cy="455571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F92E92F-EDAB-4876-B505-64241E69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950" y="2604438"/>
            <a:ext cx="2246528" cy="60067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0904F93-0910-4AA6-8D5F-66764EB8A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0" y="3389716"/>
            <a:ext cx="4431959" cy="841193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FD0C4AB8-5F3A-4740-A25F-1157D085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50" y="4401366"/>
            <a:ext cx="3985396" cy="7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522129-3A3B-9752-BF80-D5855E942B89}"/>
              </a:ext>
            </a:extLst>
          </p:cNvPr>
          <p:cNvSpPr txBox="1"/>
          <p:nvPr/>
        </p:nvSpPr>
        <p:spPr>
          <a:xfrm>
            <a:off x="7744970" y="472171"/>
            <a:ext cx="453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Önerilen Yöntem: MS-QDR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9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703CCB2-0E35-8991-9D71-89519EFF94A8}"/>
              </a:ext>
            </a:extLst>
          </p:cNvPr>
          <p:cNvSpPr txBox="1"/>
          <p:nvPr/>
        </p:nvSpPr>
        <p:spPr>
          <a:xfrm>
            <a:off x="768096" y="1849329"/>
            <a:ext cx="4887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Risk Kanalı Modellemesi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Çoklu risk kanalı yaklaşımı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Boyut riski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Karmaşıklık riski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Bağımlılık riski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Mimari risk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Robust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normalizasyon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(medyan, MAD)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Uç değerlere dayanıklı risk hesaplama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D6E9BF7-03E8-44F6-83C4-2B489BCB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60" y="1587719"/>
            <a:ext cx="4109193" cy="52322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0C8201E-2CB2-4826-A2A3-8910614C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0" y="2321125"/>
            <a:ext cx="2184671" cy="52322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D676BFD-306B-4BB9-92F4-98320FCB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554" y="2324729"/>
            <a:ext cx="1861953" cy="51961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4290D6D-3E8F-4918-8D9A-0507CF410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60" y="3557746"/>
            <a:ext cx="4348514" cy="55443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566C8EE-0C92-4E13-A4BA-954A29C8E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860" y="4419283"/>
            <a:ext cx="3538083" cy="7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522129-3A3B-9752-BF80-D5855E942B89}"/>
              </a:ext>
            </a:extLst>
          </p:cNvPr>
          <p:cNvSpPr txBox="1"/>
          <p:nvPr/>
        </p:nvSpPr>
        <p:spPr>
          <a:xfrm>
            <a:off x="7658451" y="473001"/>
            <a:ext cx="453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Önerilen Yöntem: MS-QDR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5F19F0C-54B3-4E88-A673-40F8EDA184F3}"/>
              </a:ext>
            </a:extLst>
          </p:cNvPr>
          <p:cNvSpPr txBox="1"/>
          <p:nvPr/>
        </p:nvSpPr>
        <p:spPr>
          <a:xfrm>
            <a:off x="827203" y="1677030"/>
            <a:ext cx="61981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Risk Birleştirme ve Sınıf Kalite Puanı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Kanal bazlı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normalize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riskler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Ağırlıklı risk birleştirme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Ayarlanabilir kanal ağırlıkları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Sınıf Kalite Puanı (CQS: 0–100)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Yüksek CQS → daha iyi kalite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C1207D3-17E2-482A-969E-0FF44E8A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08" y="1677030"/>
            <a:ext cx="4044583" cy="95410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EC4434D-F4B5-4DCD-AF2B-15F3B548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208" y="2891316"/>
            <a:ext cx="1140307" cy="139370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B50CAA0-C5C2-4A46-AFD0-C199DA5E0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337" y="2891315"/>
            <a:ext cx="2458236" cy="3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128224-B0E8-4021-A8A1-B2089AD3E352}"/>
              </a:ext>
            </a:extLst>
          </p:cNvPr>
          <p:cNvSpPr txBox="1"/>
          <p:nvPr/>
        </p:nvSpPr>
        <p:spPr>
          <a:xfrm>
            <a:off x="7644420" y="462744"/>
            <a:ext cx="454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Önerilen Yöntem: MS-QDR</a:t>
            </a:r>
          </a:p>
          <a:p>
            <a:endParaRPr lang="tr-TR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2178EC2-32C8-46D9-9D3F-7D57C3A6E46F}"/>
              </a:ext>
            </a:extLst>
          </p:cNvPr>
          <p:cNvSpPr txBox="1"/>
          <p:nvPr/>
        </p:nvSpPr>
        <p:spPr>
          <a:xfrm>
            <a:off x="827203" y="1677030"/>
            <a:ext cx="45932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Karar Eşik Değerleri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Veriye bağlı (data-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driven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) eşikler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P20 (alt %20 – düşük kalite)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P50 (medyan – izleme seviyesi)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Kritik risk kanalları için sert sınırlar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Toplam skor maskelenmesini önleme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02DEE90-C635-45DC-AC44-F747FA77F6BE}"/>
              </a:ext>
            </a:extLst>
          </p:cNvPr>
          <p:cNvSpPr txBox="1"/>
          <p:nvPr/>
        </p:nvSpPr>
        <p:spPr>
          <a:xfrm>
            <a:off x="827202" y="3893901"/>
            <a:ext cx="45932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Karar Etiketleri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OK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WATCH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REFACTOR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Sınıf bazlı karar üretimi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Servis bazlı dağılım analizi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2D917CD-2369-41DB-803F-EBA34638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60" y="1677030"/>
            <a:ext cx="2009462" cy="88134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E1359CC-C7C9-44B5-B27E-78F50860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60" y="3893901"/>
            <a:ext cx="3942305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128224-B0E8-4021-A8A1-B2089AD3E352}"/>
              </a:ext>
            </a:extLst>
          </p:cNvPr>
          <p:cNvSpPr txBox="1"/>
          <p:nvPr/>
        </p:nvSpPr>
        <p:spPr>
          <a:xfrm>
            <a:off x="7644420" y="462744"/>
            <a:ext cx="454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Önerilen Yöntem: MS-QDR</a:t>
            </a:r>
          </a:p>
          <a:p>
            <a:endParaRPr lang="tr-TR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2178EC2-32C8-46D9-9D3F-7D57C3A6E46F}"/>
              </a:ext>
            </a:extLst>
          </p:cNvPr>
          <p:cNvSpPr txBox="1"/>
          <p:nvPr/>
        </p:nvSpPr>
        <p:spPr>
          <a:xfrm>
            <a:off x="827203" y="1677030"/>
            <a:ext cx="48194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Açıklanabilir Çıktılar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Sınıf Kalite Puanı (CQS)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Karar etiketi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Birincil risk sebebi (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Primary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Cause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Önerilen aksiyon (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Recommended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Action)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Yeniden düzenleme iş listesi çıktıları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02DEE90-C635-45DC-AC44-F747FA77F6BE}"/>
              </a:ext>
            </a:extLst>
          </p:cNvPr>
          <p:cNvSpPr txBox="1"/>
          <p:nvPr/>
        </p:nvSpPr>
        <p:spPr>
          <a:xfrm>
            <a:off x="827202" y="3893901"/>
            <a:ext cx="45932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Çıktı Formatı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CSV tabanlı raporlama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Tekrarlanabilir analiz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Otomatik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refactor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triage</a:t>
            </a:r>
            <a:endParaRPr lang="tr-TR" dirty="0">
              <a:solidFill>
                <a:srgbClr val="022756"/>
              </a:solidFill>
              <a:latin typeface="Helvetica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Teknik borç görünürlüğü</a:t>
            </a:r>
            <a:endParaRPr lang="en-US" sz="1800" b="0" dirty="0">
              <a:solidFill>
                <a:srgbClr val="022756"/>
              </a:solidFill>
              <a:latin typeface="Helvetica" pitchFamily="2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A85A110-59D0-460F-B712-58628944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4979958"/>
            <a:ext cx="3314188" cy="1097031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81DB969-28C9-4B87-92C9-034B6CC52AE2}"/>
              </a:ext>
            </a:extLst>
          </p:cNvPr>
          <p:cNvSpPr txBox="1"/>
          <p:nvPr/>
        </p:nvSpPr>
        <p:spPr>
          <a:xfrm>
            <a:off x="6129911" y="4401585"/>
            <a:ext cx="483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Tablo-1: class_scores_detailed.csv ‘den Sınıflar İçin Analiz Verileri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83AF04C4-0B72-4C23-855F-AA2CB238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6" y="1308682"/>
            <a:ext cx="5799565" cy="30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1CCC1C3-859E-6D78-E9DB-02D44609EAB5}"/>
              </a:ext>
            </a:extLst>
          </p:cNvPr>
          <p:cNvSpPr txBox="1"/>
          <p:nvPr/>
        </p:nvSpPr>
        <p:spPr>
          <a:xfrm>
            <a:off x="4806438" y="6451722"/>
            <a:ext cx="2579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 dirty="0">
                <a:solidFill>
                  <a:srgbClr val="012855"/>
                </a:solidFill>
                <a:latin typeface="Helvetica" pitchFamily="2" charset="0"/>
              </a:rPr>
              <a:t>Hasan Şenyurt – 504241580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128224-B0E8-4021-A8A1-B2089AD3E352}"/>
              </a:ext>
            </a:extLst>
          </p:cNvPr>
          <p:cNvSpPr txBox="1"/>
          <p:nvPr/>
        </p:nvSpPr>
        <p:spPr>
          <a:xfrm>
            <a:off x="7754587" y="456895"/>
            <a:ext cx="454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Helvetica" pitchFamily="2" charset="0"/>
              </a:rPr>
              <a:t>Çalışılan Proje</a:t>
            </a:r>
          </a:p>
          <a:p>
            <a:endParaRPr lang="tr-TR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2178EC2-32C8-46D9-9D3F-7D57C3A6E46F}"/>
              </a:ext>
            </a:extLst>
          </p:cNvPr>
          <p:cNvSpPr txBox="1"/>
          <p:nvPr/>
        </p:nvSpPr>
        <p:spPr>
          <a:xfrm>
            <a:off x="827203" y="1457195"/>
            <a:ext cx="55924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HVL-</a:t>
            </a:r>
            <a:r>
              <a:rPr lang="tr-TR" b="1" dirty="0" err="1">
                <a:solidFill>
                  <a:srgbClr val="022756"/>
                </a:solidFill>
                <a:latin typeface="Helvetica" pitchFamily="2" charset="0"/>
              </a:rPr>
              <a:t>Shopping</a:t>
            </a: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 E-Ticaret </a:t>
            </a:r>
            <a:r>
              <a:rPr lang="tr-TR" b="1" dirty="0" err="1">
                <a:solidFill>
                  <a:srgbClr val="022756"/>
                </a:solidFill>
                <a:latin typeface="Helvetica" pitchFamily="2" charset="0"/>
              </a:rPr>
              <a:t>Microservis</a:t>
            </a:r>
            <a:r>
              <a:rPr lang="tr-TR" b="1" dirty="0">
                <a:solidFill>
                  <a:srgbClr val="022756"/>
                </a:solidFill>
                <a:latin typeface="Helvetica" pitchFamily="2" charset="0"/>
              </a:rPr>
              <a:t> Uygulaması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.NET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Core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tabanlı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mikroservis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 uygulaması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800" b="0" dirty="0" err="1">
                <a:solidFill>
                  <a:srgbClr val="022756"/>
                </a:solidFill>
                <a:latin typeface="Helvetica" pitchFamily="2" charset="0"/>
              </a:rPr>
              <a:t>Angular</a:t>
            </a:r>
            <a:r>
              <a:rPr lang="tr-TR" sz="1800" b="0" dirty="0">
                <a:solidFill>
                  <a:srgbClr val="022756"/>
                </a:solidFill>
                <a:latin typeface="Helvetica" pitchFamily="2" charset="0"/>
              </a:rPr>
              <a:t> ön yüz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7 </a:t>
            </a:r>
            <a:r>
              <a:rPr lang="tr-TR" dirty="0" err="1">
                <a:solidFill>
                  <a:srgbClr val="022756"/>
                </a:solidFill>
                <a:latin typeface="Helvetica" pitchFamily="2" charset="0"/>
              </a:rPr>
              <a:t>mikroservis</a:t>
            </a:r>
            <a:r>
              <a:rPr lang="tr-TR" dirty="0">
                <a:solidFill>
                  <a:srgbClr val="022756"/>
                </a:solidFill>
                <a:latin typeface="Helvetica" pitchFamily="2" charset="0"/>
              </a:rPr>
              <a:t>, 279 analiz edilmiş sınıf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WebApi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AuthServer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DiscountService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NotificationService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OrderService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,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ReviewService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ve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 Shared </a:t>
            </a:r>
            <a:r>
              <a:rPr lang="en-US" sz="1800" b="0" dirty="0" err="1">
                <a:solidFill>
                  <a:srgbClr val="022756"/>
                </a:solidFill>
                <a:latin typeface="Helvetica" pitchFamily="2" charset="0"/>
              </a:rPr>
              <a:t>bileşenleri</a:t>
            </a:r>
            <a:r>
              <a:rPr lang="en-US" sz="1800" b="0" dirty="0">
                <a:solidFill>
                  <a:srgbClr val="022756"/>
                </a:solidFill>
                <a:latin typeface="Helvetica" pitchFamily="2" charset="0"/>
              </a:rPr>
              <a:t>. 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81DB969-28C9-4B87-92C9-034B6CC52AE2}"/>
              </a:ext>
            </a:extLst>
          </p:cNvPr>
          <p:cNvSpPr txBox="1"/>
          <p:nvPr/>
        </p:nvSpPr>
        <p:spPr>
          <a:xfrm>
            <a:off x="8029484" y="6489873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Figür-4: HVL-</a:t>
            </a:r>
            <a:r>
              <a:rPr lang="tr-TR" sz="120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Shopping</a:t>
            </a:r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20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Mikroservis</a:t>
            </a:r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Mimarisi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C45B8B3-2895-495B-B88C-59901E44F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7203" y="3488520"/>
            <a:ext cx="3610209" cy="300395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A1D3EB16-09D1-49C0-8AE3-EA3EA2D87807}"/>
              </a:ext>
            </a:extLst>
          </p:cNvPr>
          <p:cNvSpPr txBox="1"/>
          <p:nvPr/>
        </p:nvSpPr>
        <p:spPr>
          <a:xfrm>
            <a:off x="1324320" y="6492470"/>
            <a:ext cx="2615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Figür-3: HVL-</a:t>
            </a:r>
            <a:r>
              <a:rPr lang="tr-TR" sz="1200" dirty="0" err="1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Shopping</a:t>
            </a:r>
            <a:r>
              <a:rPr lang="tr-TR" sz="1200" dirty="0">
                <a:solidFill>
                  <a:srgbClr val="02275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Ana Sayfası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F47AA81-9868-4DDC-B0EE-D07F1CA7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326" y="1253765"/>
            <a:ext cx="3492471" cy="52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0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2422</TotalTime>
  <Words>534</Words>
  <Application>Microsoft Office PowerPoint</Application>
  <PresentationFormat>Geniş ekran</PresentationFormat>
  <Paragraphs>104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</vt:lpstr>
      <vt:lpstr>Helvetica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Kullanıcısı</dc:creator>
  <cp:lastModifiedBy>Joseph</cp:lastModifiedBy>
  <cp:revision>190</cp:revision>
  <dcterms:created xsi:type="dcterms:W3CDTF">2016-12-06T09:19:29Z</dcterms:created>
  <dcterms:modified xsi:type="dcterms:W3CDTF">2025-12-29T18:39:09Z</dcterms:modified>
</cp:coreProperties>
</file>